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1" r:id="rId6"/>
    <p:sldId id="262" r:id="rId7"/>
    <p:sldId id="264" r:id="rId8"/>
    <p:sldId id="265" r:id="rId9"/>
    <p:sldId id="266" r:id="rId10"/>
    <p:sldId id="267" r:id="rId11"/>
    <p:sldId id="268"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90" y="-2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 Type="http://schemas.microsoft.com/office/2006/relationships/legacyDiagramText" Target="legacyDiagramText2.bin"/><Relationship Id="rId16" Type="http://schemas.microsoft.com/office/2006/relationships/legacyDiagramText" Target="legacyDiagramText16.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25.bin"/><Relationship Id="rId13" Type="http://schemas.microsoft.com/office/2006/relationships/legacyDiagramText" Target="legacyDiagramText30.bin"/><Relationship Id="rId3" Type="http://schemas.microsoft.com/office/2006/relationships/legacyDiagramText" Target="legacyDiagramText20.bin"/><Relationship Id="rId7" Type="http://schemas.microsoft.com/office/2006/relationships/legacyDiagramText" Target="legacyDiagramText24.bin"/><Relationship Id="rId12" Type="http://schemas.microsoft.com/office/2006/relationships/legacyDiagramText" Target="legacyDiagramText29.bin"/><Relationship Id="rId2" Type="http://schemas.microsoft.com/office/2006/relationships/legacyDiagramText" Target="legacyDiagramText19.bin"/><Relationship Id="rId1" Type="http://schemas.microsoft.com/office/2006/relationships/legacyDiagramText" Target="legacyDiagramText18.bin"/><Relationship Id="rId6" Type="http://schemas.microsoft.com/office/2006/relationships/legacyDiagramText" Target="legacyDiagramText23.bin"/><Relationship Id="rId11" Type="http://schemas.microsoft.com/office/2006/relationships/legacyDiagramText" Target="legacyDiagramText28.bin"/><Relationship Id="rId5" Type="http://schemas.microsoft.com/office/2006/relationships/legacyDiagramText" Target="legacyDiagramText22.bin"/><Relationship Id="rId10" Type="http://schemas.microsoft.com/office/2006/relationships/legacyDiagramText" Target="legacyDiagramText27.bin"/><Relationship Id="rId4" Type="http://schemas.microsoft.com/office/2006/relationships/legacyDiagramText" Target="legacyDiagramText21.bin"/><Relationship Id="rId9" Type="http://schemas.microsoft.com/office/2006/relationships/legacyDiagramText" Target="legacyDiagramText26.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FE77A-6BDB-4775-AE38-536D1CBAAFB0}" type="datetimeFigureOut">
              <a:rPr lang="en-US" smtClean="0"/>
              <a:pPr/>
              <a:t>11/12/2008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636E7-4331-4791-B69E-E145251F45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E636E7-4331-4791-B69E-E145251F45FB}"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058086E-2D7F-496F-84AF-198406DDD4F4}" type="slidenum">
              <a:rPr lang="ar-SA"/>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F30D0E7-1DE0-48CC-8EE8-EAD4E27548A8}" type="slidenum">
              <a:rPr lang="ar-SA"/>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4026" y="275676"/>
            <a:ext cx="823595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4026" y="1597269"/>
            <a:ext cx="8235950" cy="4528955"/>
          </a:xfrm>
        </p:spPr>
        <p:txBody>
          <a:bodyPr/>
          <a:lstStyle/>
          <a:p>
            <a:endParaRPr lang="en-US"/>
          </a:p>
        </p:txBody>
      </p:sp>
      <p:sp>
        <p:nvSpPr>
          <p:cNvPr id="4" name="Date Placeholder 3"/>
          <p:cNvSpPr>
            <a:spLocks noGrp="1"/>
          </p:cNvSpPr>
          <p:nvPr>
            <p:ph type="dt" sz="half" idx="10"/>
          </p:nvPr>
        </p:nvSpPr>
        <p:spPr>
          <a:xfrm>
            <a:off x="454026" y="6245286"/>
            <a:ext cx="2139950" cy="476250"/>
          </a:xfrm>
        </p:spPr>
        <p:txBody>
          <a:bodyPr/>
          <a:lstStyle>
            <a:lvl1pPr>
              <a:defRPr/>
            </a:lvl1pPr>
          </a:lstStyle>
          <a:p>
            <a:endParaRPr lang="en-US"/>
          </a:p>
        </p:txBody>
      </p:sp>
      <p:sp>
        <p:nvSpPr>
          <p:cNvPr id="5" name="Footer Placeholder 4"/>
          <p:cNvSpPr>
            <a:spLocks noGrp="1"/>
          </p:cNvSpPr>
          <p:nvPr>
            <p:ph type="ftr" sz="quarter" idx="11"/>
          </p:nvPr>
        </p:nvSpPr>
        <p:spPr>
          <a:xfrm>
            <a:off x="3121026" y="6245286"/>
            <a:ext cx="290195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0026" y="6245286"/>
            <a:ext cx="2139950" cy="476250"/>
          </a:xfrm>
        </p:spPr>
        <p:txBody>
          <a:bodyPr/>
          <a:lstStyle>
            <a:lvl1pPr>
              <a:defRPr/>
            </a:lvl1pPr>
          </a:lstStyle>
          <a:p>
            <a:fld id="{AAA26232-8FA3-448F-8CF1-CCF7DAEFA27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fontScale="90000"/>
          </a:bodyPr>
          <a:lstStyle/>
          <a:p>
            <a:r>
              <a:rPr lang="en-US" b="1" dirty="0" smtClean="0"/>
              <a:t>MEDICAL EDUCATION IN PALESTINE PAST PRESENT AND FUTURE</a:t>
            </a:r>
            <a:r>
              <a:rPr lang="en-US" dirty="0" smtClean="0"/>
              <a:t/>
            </a:r>
            <a:br>
              <a:rPr lang="en-US" dirty="0" smtClean="0"/>
            </a:br>
            <a:endParaRPr lang="en-US" dirty="0"/>
          </a:p>
        </p:txBody>
      </p:sp>
      <p:sp>
        <p:nvSpPr>
          <p:cNvPr id="3" name="Subtitle 2"/>
          <p:cNvSpPr>
            <a:spLocks noGrp="1"/>
          </p:cNvSpPr>
          <p:nvPr>
            <p:ph type="subTitle" idx="1"/>
          </p:nvPr>
        </p:nvSpPr>
        <p:spPr>
          <a:xfrm>
            <a:off x="1371600" y="3429000"/>
            <a:ext cx="6400800" cy="2209800"/>
          </a:xfrm>
        </p:spPr>
        <p:txBody>
          <a:bodyPr>
            <a:normAutofit/>
          </a:bodyPr>
          <a:lstStyle/>
          <a:p>
            <a:r>
              <a:rPr lang="en-US" dirty="0" smtClean="0"/>
              <a:t>First International Medical conference</a:t>
            </a:r>
          </a:p>
          <a:p>
            <a:r>
              <a:rPr lang="en-US" dirty="0" smtClean="0"/>
              <a:t>Faculty of Medicine Annajah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 faculty of Medicine</a:t>
            </a:r>
            <a:endParaRPr lang="en-US" dirty="0"/>
          </a:p>
        </p:txBody>
      </p:sp>
      <p:sp>
        <p:nvSpPr>
          <p:cNvPr id="3" name="Content Placeholder 2"/>
          <p:cNvSpPr>
            <a:spLocks noGrp="1"/>
          </p:cNvSpPr>
          <p:nvPr>
            <p:ph idx="1"/>
          </p:nvPr>
        </p:nvSpPr>
        <p:spPr/>
        <p:txBody>
          <a:bodyPr/>
          <a:lstStyle/>
          <a:p>
            <a:r>
              <a:rPr lang="en-US" dirty="0" smtClean="0"/>
              <a:t>Al-Quds university 1994- </a:t>
            </a:r>
            <a:r>
              <a:rPr lang="en-US" b="1" dirty="0" smtClean="0"/>
              <a:t>Dr. </a:t>
            </a:r>
            <a:r>
              <a:rPr lang="en-US" b="1" dirty="0" err="1" smtClean="0"/>
              <a:t>Nael</a:t>
            </a:r>
            <a:r>
              <a:rPr lang="en-US" b="1" dirty="0" smtClean="0"/>
              <a:t> </a:t>
            </a:r>
            <a:r>
              <a:rPr lang="en-US" b="1" dirty="0" err="1" smtClean="0"/>
              <a:t>shehabi</a:t>
            </a:r>
            <a:endParaRPr lang="en-US" b="1" dirty="0" smtClean="0"/>
          </a:p>
          <a:p>
            <a:r>
              <a:rPr lang="en-US" dirty="0" smtClean="0"/>
              <a:t>1999- Annajah campus</a:t>
            </a:r>
          </a:p>
          <a:p>
            <a:r>
              <a:rPr lang="en-US" dirty="0" smtClean="0"/>
              <a:t>2000- Alazhar Gaza campus</a:t>
            </a:r>
          </a:p>
          <a:p>
            <a:r>
              <a:rPr lang="en-US" dirty="0" smtClean="0"/>
              <a:t>2006- Islamic university Gaza</a:t>
            </a:r>
          </a:p>
          <a:p>
            <a:r>
              <a:rPr lang="en-US" dirty="0" smtClean="0"/>
              <a:t>2007 Annajah faculty of Medicine and the Planning for Annajah National university hospital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 Medical council</a:t>
            </a:r>
            <a:endParaRPr lang="en-US" dirty="0"/>
          </a:p>
        </p:txBody>
      </p:sp>
      <p:sp>
        <p:nvSpPr>
          <p:cNvPr id="3" name="Content Placeholder 2"/>
          <p:cNvSpPr>
            <a:spLocks noGrp="1"/>
          </p:cNvSpPr>
          <p:nvPr>
            <p:ph idx="1"/>
          </p:nvPr>
        </p:nvSpPr>
        <p:spPr/>
        <p:txBody>
          <a:bodyPr>
            <a:normAutofit/>
          </a:bodyPr>
          <a:lstStyle/>
          <a:p>
            <a:r>
              <a:rPr lang="en-US" sz="3600" b="1" dirty="0" smtClean="0"/>
              <a:t>1994-2006 struggle to impose rules</a:t>
            </a:r>
          </a:p>
          <a:p>
            <a:r>
              <a:rPr lang="en-US" sz="3600" b="1" dirty="0" smtClean="0"/>
              <a:t>2006 Independent professional body by law</a:t>
            </a:r>
          </a:p>
          <a:p>
            <a:r>
              <a:rPr lang="en-US" sz="3600" b="1" dirty="0" smtClean="0"/>
              <a:t>2008 National supervising committee for postgraduate training</a:t>
            </a:r>
          </a:p>
          <a:p>
            <a:r>
              <a:rPr lang="en-US" sz="3600" b="1" dirty="0" smtClean="0"/>
              <a:t>2008 first national qualifying Exam for admission to special training</a:t>
            </a:r>
            <a:endParaRPr lang="en-US"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0" name="Organization Chart 6"/>
          <p:cNvGraphicFramePr>
            <a:graphicFrameLocks/>
          </p:cNvGraphicFramePr>
          <p:nvPr>
            <p:ph type="dgm" idx="1"/>
          </p:nvPr>
        </p:nvGraphicFramePr>
        <p:xfrm>
          <a:off x="476250" y="338870"/>
          <a:ext cx="7979833" cy="6265435"/>
        </p:xfrm>
        <a:graphic>
          <a:graphicData uri="http://schemas.openxmlformats.org/drawingml/2006/compatibility">
            <com:legacyDrawing xmlns:com="http://schemas.openxmlformats.org/drawingml/2006/compatibility" spid="_x0000_s2050"/>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3" name="Organization Chart 7"/>
          <p:cNvGraphicFramePr>
            <a:graphicFrameLocks/>
          </p:cNvGraphicFramePr>
          <p:nvPr>
            <p:ph type="dgm" idx="1"/>
          </p:nvPr>
        </p:nvGraphicFramePr>
        <p:xfrm>
          <a:off x="461434" y="286666"/>
          <a:ext cx="8221133" cy="5837726"/>
        </p:xfrm>
        <a:graphic>
          <a:graphicData uri="http://schemas.openxmlformats.org/drawingml/2006/compatibility">
            <com:legacyDrawing xmlns:com="http://schemas.openxmlformats.org/drawingml/2006/compatibility" spid="_x0000_s3074"/>
          </a:graphicData>
        </a:graphic>
      </p:graphicFrame>
      <p:sp>
        <p:nvSpPr>
          <p:cNvPr id="9257" name="Line 41"/>
          <p:cNvSpPr>
            <a:spLocks noChangeShapeType="1"/>
          </p:cNvSpPr>
          <p:nvPr/>
        </p:nvSpPr>
        <p:spPr bwMode="auto">
          <a:xfrm flipV="1">
            <a:off x="4110567" y="3868615"/>
            <a:ext cx="1985433" cy="9159"/>
          </a:xfrm>
          <a:prstGeom prst="line">
            <a:avLst/>
          </a:prstGeom>
          <a:noFill/>
          <a:ln w="28575">
            <a:solidFill>
              <a:schemeClr val="tx1"/>
            </a:solidFill>
            <a:round/>
            <a:headEnd/>
            <a:tailEnd type="triangle" w="med" len="med"/>
          </a:ln>
          <a:effectLst/>
        </p:spPr>
        <p:txBody>
          <a:bodyPr lIns="57150" tIns="28575" rIns="57150" bIns="28575"/>
          <a:lstStyle/>
          <a:p>
            <a:endParaRPr lang="en-US"/>
          </a:p>
        </p:txBody>
      </p:sp>
      <p:sp>
        <p:nvSpPr>
          <p:cNvPr id="9258" name="Line 42"/>
          <p:cNvSpPr>
            <a:spLocks noChangeShapeType="1"/>
          </p:cNvSpPr>
          <p:nvPr/>
        </p:nvSpPr>
        <p:spPr bwMode="auto">
          <a:xfrm flipH="1">
            <a:off x="3371850" y="3306274"/>
            <a:ext cx="738717" cy="0"/>
          </a:xfrm>
          <a:prstGeom prst="line">
            <a:avLst/>
          </a:prstGeom>
          <a:noFill/>
          <a:ln w="28575">
            <a:solidFill>
              <a:schemeClr val="tx1"/>
            </a:solidFill>
            <a:round/>
            <a:headEnd/>
            <a:tailEnd type="triangle" w="med" len="med"/>
          </a:ln>
          <a:effectLst/>
        </p:spPr>
        <p:txBody>
          <a:bodyPr lIns="57150" tIns="28575" rIns="57150" bIns="28575"/>
          <a:lstStyle/>
          <a:p>
            <a:endParaRPr lang="en-US"/>
          </a:p>
        </p:txBody>
      </p:sp>
      <p:sp>
        <p:nvSpPr>
          <p:cNvPr id="9261" name="Line 45"/>
          <p:cNvSpPr>
            <a:spLocks noChangeShapeType="1"/>
          </p:cNvSpPr>
          <p:nvPr/>
        </p:nvSpPr>
        <p:spPr bwMode="auto">
          <a:xfrm flipH="1">
            <a:off x="6502400" y="835269"/>
            <a:ext cx="965200" cy="0"/>
          </a:xfrm>
          <a:prstGeom prst="line">
            <a:avLst/>
          </a:prstGeom>
          <a:noFill/>
          <a:ln w="19050">
            <a:solidFill>
              <a:schemeClr val="tx1"/>
            </a:solidFill>
            <a:round/>
            <a:headEnd/>
            <a:tailEnd type="triangle" w="med" len="med"/>
          </a:ln>
          <a:effectLst/>
        </p:spPr>
        <p:txBody>
          <a:bodyPr lIns="57150" tIns="28575" rIns="57150" bIns="28575"/>
          <a:lstStyle/>
          <a:p>
            <a:endParaRPr lang="en-US"/>
          </a:p>
        </p:txBody>
      </p:sp>
      <p:sp>
        <p:nvSpPr>
          <p:cNvPr id="9262" name="Line 46"/>
          <p:cNvSpPr>
            <a:spLocks noChangeShapeType="1"/>
          </p:cNvSpPr>
          <p:nvPr/>
        </p:nvSpPr>
        <p:spPr bwMode="auto">
          <a:xfrm>
            <a:off x="7467600" y="835269"/>
            <a:ext cx="0" cy="659423"/>
          </a:xfrm>
          <a:prstGeom prst="line">
            <a:avLst/>
          </a:prstGeom>
          <a:noFill/>
          <a:ln w="28575">
            <a:solidFill>
              <a:schemeClr val="tx1"/>
            </a:solidFill>
            <a:round/>
            <a:headEnd/>
            <a:tailEnd type="triangle" w="med" len="med"/>
          </a:ln>
          <a:effectLst/>
        </p:spPr>
        <p:txBody>
          <a:bodyPr lIns="57150" tIns="28575" rIns="57150" bIns="28575"/>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1900-1950</a:t>
            </a:r>
            <a:endParaRPr lang="en-US" dirty="0"/>
          </a:p>
        </p:txBody>
      </p:sp>
      <p:sp>
        <p:nvSpPr>
          <p:cNvPr id="3" name="Content Placeholder 2"/>
          <p:cNvSpPr>
            <a:spLocks noGrp="1"/>
          </p:cNvSpPr>
          <p:nvPr>
            <p:ph idx="1"/>
          </p:nvPr>
        </p:nvSpPr>
        <p:spPr/>
        <p:txBody>
          <a:bodyPr/>
          <a:lstStyle/>
          <a:p>
            <a:r>
              <a:rPr lang="en-US" dirty="0" smtClean="0"/>
              <a:t>Modern medicine has been introduced to Palestine at the beginning of the 20 </a:t>
            </a:r>
            <a:r>
              <a:rPr lang="en-US" dirty="0" err="1" smtClean="0"/>
              <a:t>tieth</a:t>
            </a:r>
            <a:r>
              <a:rPr lang="en-US" dirty="0" smtClean="0"/>
              <a:t> century at the end of Ottoman period. </a:t>
            </a:r>
          </a:p>
          <a:p>
            <a:r>
              <a:rPr lang="en-US" dirty="0" smtClean="0"/>
              <a:t>During the British mandate no significant hospital structure were added </a:t>
            </a:r>
          </a:p>
          <a:p>
            <a:r>
              <a:rPr lang="en-US" dirty="0" smtClean="0"/>
              <a:t>Health remained an activity related to religious missions and other communitarian organizations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smtClean="0">
                <a:ea typeface="SimSun" pitchFamily="2" charset="-122"/>
              </a:rPr>
              <a:t>Palestinian Arab Medical Association</a:t>
            </a:r>
            <a:endParaRPr lang="en-US" dirty="0"/>
          </a:p>
        </p:txBody>
      </p:sp>
      <p:sp>
        <p:nvSpPr>
          <p:cNvPr id="3" name="Content Placeholder 2"/>
          <p:cNvSpPr>
            <a:spLocks noGrp="1"/>
          </p:cNvSpPr>
          <p:nvPr>
            <p:ph idx="1"/>
          </p:nvPr>
        </p:nvSpPr>
        <p:spPr/>
        <p:txBody>
          <a:bodyPr>
            <a:normAutofit/>
          </a:bodyPr>
          <a:lstStyle/>
          <a:p>
            <a:pPr>
              <a:buNone/>
            </a:pPr>
            <a:r>
              <a:rPr lang="en-US" sz="4800" dirty="0" smtClean="0"/>
              <a:t>By the end of forties of the last century a Palestinian medical association was founded and a  medical journal was published.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250825" y="2636838"/>
            <a:ext cx="4968875" cy="4221162"/>
          </a:xfrm>
        </p:spPr>
        <p:txBody>
          <a:bodyPr/>
          <a:lstStyle/>
          <a:p>
            <a:pPr algn="l" rtl="0" eaLnBrk="1" hangingPunct="1">
              <a:lnSpc>
                <a:spcPct val="80000"/>
              </a:lnSpc>
              <a:defRPr/>
            </a:pPr>
            <a:endParaRPr lang="en-US" altLang="zh-CN" sz="1800" dirty="0" smtClean="0">
              <a:ea typeface="SimSun" pitchFamily="2" charset="-122"/>
            </a:endParaRPr>
          </a:p>
          <a:p>
            <a:pPr algn="l" rtl="0" eaLnBrk="1" hangingPunct="1">
              <a:lnSpc>
                <a:spcPct val="80000"/>
              </a:lnSpc>
              <a:defRPr/>
            </a:pPr>
            <a:r>
              <a:rPr lang="en-US" altLang="zh-CN" b="1" dirty="0" smtClean="0">
                <a:ea typeface="SimSun" pitchFamily="2" charset="-122"/>
              </a:rPr>
              <a:t>First Palestinian Medical Journal was under the name of the Palestinian Arab Medical Association Journal (1945 and 1946) .</a:t>
            </a:r>
          </a:p>
          <a:p>
            <a:pPr algn="l" rtl="0" eaLnBrk="1" hangingPunct="1">
              <a:lnSpc>
                <a:spcPct val="80000"/>
              </a:lnSpc>
              <a:defRPr/>
            </a:pPr>
            <a:endParaRPr lang="en-US" altLang="zh-CN" sz="1600" b="1" dirty="0" smtClean="0">
              <a:ea typeface="SimSun" pitchFamily="2" charset="-122"/>
            </a:endParaRPr>
          </a:p>
          <a:p>
            <a:pPr algn="l" rtl="0" eaLnBrk="1" hangingPunct="1">
              <a:lnSpc>
                <a:spcPct val="80000"/>
              </a:lnSpc>
              <a:defRPr/>
            </a:pPr>
            <a:r>
              <a:rPr lang="en-US" altLang="zh-CN" b="1" dirty="0" smtClean="0">
                <a:ea typeface="SimSun" pitchFamily="2" charset="-122"/>
              </a:rPr>
              <a:t>This journal was world wide.</a:t>
            </a:r>
          </a:p>
          <a:p>
            <a:pPr algn="l" rtl="0" eaLnBrk="1" hangingPunct="1">
              <a:lnSpc>
                <a:spcPct val="80000"/>
              </a:lnSpc>
              <a:buFont typeface="Wingdings" pitchFamily="2" charset="2"/>
              <a:buNone/>
              <a:defRPr/>
            </a:pPr>
            <a:r>
              <a:rPr lang="en-US" altLang="zh-CN" sz="1800" b="1" dirty="0" smtClean="0">
                <a:ea typeface="SimSun" pitchFamily="2" charset="-122"/>
              </a:rPr>
              <a:t> </a:t>
            </a:r>
          </a:p>
          <a:p>
            <a:pPr algn="l" rtl="0" eaLnBrk="1" hangingPunct="1">
              <a:lnSpc>
                <a:spcPct val="80000"/>
              </a:lnSpc>
              <a:defRPr/>
            </a:pPr>
            <a:endParaRPr lang="en-US" altLang="zh-CN" sz="1800" b="1" dirty="0" smtClean="0">
              <a:ea typeface="SimSun" pitchFamily="2" charset="-122"/>
            </a:endParaRPr>
          </a:p>
          <a:p>
            <a:pPr algn="l" eaLnBrk="1" hangingPunct="1">
              <a:lnSpc>
                <a:spcPct val="80000"/>
              </a:lnSpc>
              <a:buFont typeface="Wingdings" pitchFamily="2" charset="2"/>
              <a:buNone/>
              <a:defRPr/>
            </a:pPr>
            <a:endParaRPr lang="en-US" altLang="zh-CN" sz="1800" b="1" dirty="0" smtClean="0">
              <a:ea typeface="SimSun" pitchFamily="2" charset="-122"/>
            </a:endParaRPr>
          </a:p>
          <a:p>
            <a:pPr algn="l" eaLnBrk="1" hangingPunct="1">
              <a:lnSpc>
                <a:spcPct val="80000"/>
              </a:lnSpc>
              <a:buFont typeface="Wingdings" pitchFamily="2" charset="2"/>
              <a:buNone/>
              <a:defRPr/>
            </a:pPr>
            <a:endParaRPr lang="en-US" sz="1800" dirty="0" smtClean="0"/>
          </a:p>
        </p:txBody>
      </p:sp>
      <p:sp>
        <p:nvSpPr>
          <p:cNvPr id="4099" name="WordArt 5"/>
          <p:cNvSpPr>
            <a:spLocks noChangeArrowheads="1" noChangeShapeType="1" noTextEdit="1"/>
          </p:cNvSpPr>
          <p:nvPr/>
        </p:nvSpPr>
        <p:spPr bwMode="auto">
          <a:xfrm>
            <a:off x="2266950" y="836613"/>
            <a:ext cx="4176713" cy="936625"/>
          </a:xfrm>
          <a:prstGeom prst="rect">
            <a:avLst/>
          </a:prstGeom>
        </p:spPr>
        <p:txBody>
          <a:bodyPr wrap="none" fromWordArt="1">
            <a:prstTxWarp prst="textPlain">
              <a:avLst>
                <a:gd name="adj" fmla="val 50000"/>
              </a:avLst>
            </a:prstTxWarp>
          </a:bodyPr>
          <a:lstStyle/>
          <a:p>
            <a:pPr algn="ctr" rtl="0"/>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 M J</a:t>
            </a:r>
          </a:p>
        </p:txBody>
      </p:sp>
      <p:pic>
        <p:nvPicPr>
          <p:cNvPr id="4100" name="Picture 6" descr="images[2]"/>
          <p:cNvPicPr>
            <a:picLocks noGrp="1" noChangeAspect="1" noChangeArrowheads="1"/>
          </p:cNvPicPr>
          <p:nvPr>
            <p:ph sz="half" idx="2"/>
          </p:nvPr>
        </p:nvPicPr>
        <p:blipFill>
          <a:blip r:embed="rId3"/>
          <a:srcRect/>
          <a:stretch>
            <a:fillRect/>
          </a:stretch>
        </p:blipFill>
        <p:spPr>
          <a:xfrm>
            <a:off x="5795963" y="3213100"/>
            <a:ext cx="3348037" cy="27971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 calcmode="lin" valueType="num">
                                      <p:cBhvr additive="base">
                                        <p:cTn id="12" dur="5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3"/>
          <p:cNvPicPr>
            <a:picLocks noGrp="1" noChangeAspect="1" noChangeArrowheads="1"/>
          </p:cNvPicPr>
          <p:nvPr>
            <p:ph/>
          </p:nvPr>
        </p:nvPicPr>
        <p:blipFill>
          <a:blip r:embed="rId2">
            <a:lum bright="-20000"/>
          </a:blip>
          <a:srcRect/>
          <a:stretch>
            <a:fillRect/>
          </a:stretch>
        </p:blipFill>
        <p:spPr>
          <a:xfrm>
            <a:off x="4479925" y="103188"/>
            <a:ext cx="4500563" cy="6577012"/>
          </a:xfrm>
          <a:solidFill>
            <a:schemeClr val="accent1"/>
          </a:solidFill>
          <a:ln w="57150">
            <a:solidFill>
              <a:schemeClr val="hlink"/>
            </a:solidFill>
          </a:ln>
        </p:spPr>
      </p:pic>
      <p:sp>
        <p:nvSpPr>
          <p:cNvPr id="5128" name="Rectangle 8"/>
          <p:cNvSpPr>
            <a:spLocks noChangeArrowheads="1"/>
          </p:cNvSpPr>
          <p:nvPr/>
        </p:nvSpPr>
        <p:spPr bwMode="auto">
          <a:xfrm>
            <a:off x="41275" y="3500438"/>
            <a:ext cx="4356100" cy="1584325"/>
          </a:xfrm>
          <a:prstGeom prst="rect">
            <a:avLst/>
          </a:prstGeom>
          <a:solidFill>
            <a:schemeClr val="accent1"/>
          </a:solidFill>
          <a:ln w="9525">
            <a:solidFill>
              <a:srgbClr val="FFFFFF"/>
            </a:solidFill>
            <a:miter lim="800000"/>
            <a:headEnd/>
            <a:tailEnd/>
          </a:ln>
        </p:spPr>
        <p:txBody>
          <a:bodyPr/>
          <a:lstStyle/>
          <a:p>
            <a:pPr algn="ctr" rtl="0"/>
            <a:r>
              <a:rPr lang="en-US" sz="2400" b="1">
                <a:latin typeface="Times New Roman" pitchFamily="18" charset="0"/>
              </a:rPr>
              <a:t>Editorial Board</a:t>
            </a:r>
          </a:p>
          <a:p>
            <a:pPr algn="l" rtl="0"/>
            <a:r>
              <a:rPr lang="en-US">
                <a:latin typeface="Times New Roman" pitchFamily="18" charset="0"/>
              </a:rPr>
              <a:t>Dr. T. Canaan		 Dr. Y. Hajjar</a:t>
            </a:r>
          </a:p>
          <a:p>
            <a:pPr algn="l" rtl="0"/>
            <a:r>
              <a:rPr lang="en-US">
                <a:latin typeface="Times New Roman" pitchFamily="18" charset="0"/>
              </a:rPr>
              <a:t>Dr. F. Kalbian		Dr. M. Dajani</a:t>
            </a:r>
          </a:p>
          <a:p>
            <a:pPr algn="l" rtl="0"/>
            <a:r>
              <a:rPr lang="en-US">
                <a:latin typeface="Times New Roman" pitchFamily="18" charset="0"/>
              </a:rPr>
              <a:t>Dr. I. George                           Dr. Ph. Frajj</a:t>
            </a:r>
            <a:endParaRPr lang="en-US">
              <a:latin typeface="Arial" charset="0"/>
            </a:endParaRPr>
          </a:p>
        </p:txBody>
      </p:sp>
      <p:sp>
        <p:nvSpPr>
          <p:cNvPr id="5124" name="Rectangle 9"/>
          <p:cNvSpPr>
            <a:spLocks noChangeArrowheads="1"/>
          </p:cNvSpPr>
          <p:nvPr/>
        </p:nvSpPr>
        <p:spPr bwMode="auto">
          <a:xfrm>
            <a:off x="20638" y="1054100"/>
            <a:ext cx="4386262" cy="1511300"/>
          </a:xfrm>
          <a:prstGeom prst="rect">
            <a:avLst/>
          </a:prstGeom>
          <a:solidFill>
            <a:schemeClr val="accent1"/>
          </a:solidFill>
          <a:ln w="9525">
            <a:solidFill>
              <a:srgbClr val="FFFFFF"/>
            </a:solidFill>
            <a:miter lim="800000"/>
            <a:headEnd/>
            <a:tailEnd/>
          </a:ln>
        </p:spPr>
        <p:txBody>
          <a:bodyPr/>
          <a:lstStyle/>
          <a:p>
            <a:pPr algn="ctr"/>
            <a:r>
              <a:rPr lang="ar-SA" sz="2400" b="1">
                <a:latin typeface="Times New Roman" pitchFamily="18" charset="0"/>
                <a:cs typeface="Times New Roman" pitchFamily="18" charset="0"/>
              </a:rPr>
              <a:t>هيئة التحرير</a:t>
            </a:r>
          </a:p>
          <a:p>
            <a:r>
              <a:rPr lang="ar-SA" sz="2000">
                <a:latin typeface="Times New Roman" pitchFamily="18" charset="0"/>
                <a:cs typeface="Times New Roman" pitchFamily="18" charset="0"/>
              </a:rPr>
              <a:t>الدكتور توفيق كنعان	         الدكتور فاهان قلبيان</a:t>
            </a:r>
          </a:p>
          <a:p>
            <a:r>
              <a:rPr lang="ar-SA" sz="2000">
                <a:latin typeface="Times New Roman" pitchFamily="18" charset="0"/>
                <a:cs typeface="Times New Roman" pitchFamily="18" charset="0"/>
              </a:rPr>
              <a:t>الدكتور يوسف حجار	       الدكتور محمود دجاني</a:t>
            </a:r>
          </a:p>
          <a:p>
            <a:r>
              <a:rPr lang="ar-SA" sz="2000">
                <a:latin typeface="Times New Roman" pitchFamily="18" charset="0"/>
                <a:cs typeface="Times New Roman" pitchFamily="18" charset="0"/>
              </a:rPr>
              <a:t>الدكتور ابراهيم جورج           الدكتور فوقي فريج</a:t>
            </a: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3000" fill="hold"/>
                                        <p:tgtEl>
                                          <p:spTgt spid="5128"/>
                                        </p:tgtEl>
                                        <p:attrNameLst>
                                          <p:attrName>ppt_x</p:attrName>
                                        </p:attrNameLst>
                                      </p:cBhvr>
                                      <p:tavLst>
                                        <p:tav tm="0">
                                          <p:val>
                                            <p:strVal val="#ppt_x"/>
                                          </p:val>
                                        </p:tav>
                                        <p:tav tm="100000">
                                          <p:val>
                                            <p:strVal val="#ppt_x"/>
                                          </p:val>
                                        </p:tav>
                                      </p:tavLst>
                                    </p:anim>
                                    <p:anim calcmode="lin" valueType="num">
                                      <p:cBhvr additive="base">
                                        <p:cTn id="8" dur="30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Augusta Victoria Hospital</a:t>
            </a:r>
            <a:br>
              <a:rPr lang="en-US" dirty="0" smtClean="0"/>
            </a:br>
            <a:r>
              <a:rPr lang="en-US" dirty="0" smtClean="0"/>
              <a:t>1945-1967</a:t>
            </a:r>
            <a:endParaRPr lang="en-US" dirty="0"/>
          </a:p>
        </p:txBody>
      </p:sp>
      <p:sp>
        <p:nvSpPr>
          <p:cNvPr id="3" name="Content Placeholder 2"/>
          <p:cNvSpPr>
            <a:spLocks noGrp="1"/>
          </p:cNvSpPr>
          <p:nvPr>
            <p:ph idx="1"/>
          </p:nvPr>
        </p:nvSpPr>
        <p:spPr/>
        <p:txBody>
          <a:bodyPr>
            <a:normAutofit/>
          </a:bodyPr>
          <a:lstStyle/>
          <a:p>
            <a:pPr>
              <a:buNone/>
            </a:pPr>
            <a:r>
              <a:rPr lang="en-US" sz="4000" dirty="0" smtClean="0"/>
              <a:t>During the war and after the disaster of 48 there was a necessity to develop health structures and professionals. Augusta Victoria Hospital played a major role in the years fifty in developing the training of physicians and nurses.</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Augusta Victoria Hospital</a:t>
            </a:r>
            <a:br>
              <a:rPr lang="en-US" dirty="0" smtClean="0"/>
            </a:br>
            <a:r>
              <a:rPr lang="en-US" dirty="0" smtClean="0"/>
              <a:t>1945-1970</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late </a:t>
            </a:r>
            <a:r>
              <a:rPr lang="en-US" b="1" dirty="0" smtClean="0"/>
              <a:t>Dr </a:t>
            </a:r>
            <a:r>
              <a:rPr lang="en-US" b="1" dirty="0" err="1" smtClean="0"/>
              <a:t>Amin</a:t>
            </a:r>
            <a:r>
              <a:rPr lang="en-US" b="1" dirty="0" smtClean="0"/>
              <a:t> </a:t>
            </a:r>
            <a:r>
              <a:rPr lang="en-US" b="1" dirty="0" err="1" smtClean="0"/>
              <a:t>Majaj</a:t>
            </a:r>
            <a:r>
              <a:rPr lang="en-US" b="1" dirty="0" smtClean="0"/>
              <a:t> </a:t>
            </a:r>
            <a:r>
              <a:rPr lang="en-US" dirty="0" smtClean="0"/>
              <a:t>can be considered as the founder of the Palestinian school of pediatrics and the initiator of Medical research and training in Palestine, the 67 war had affected heavily his ascending career but his example remained (works on nutrition, Vitamin E, Trace elements etc…)</a:t>
            </a:r>
          </a:p>
          <a:p>
            <a:pPr>
              <a:buNone/>
            </a:pPr>
            <a:r>
              <a:rPr lang="en-US" dirty="0" smtClean="0"/>
              <a:t>The organization of the Third Mediterranean conference in Jerusalem 1964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1970-1985</a:t>
            </a:r>
            <a:endParaRPr lang="en-US" dirty="0"/>
          </a:p>
        </p:txBody>
      </p:sp>
      <p:sp>
        <p:nvSpPr>
          <p:cNvPr id="3" name="Content Placeholder 2"/>
          <p:cNvSpPr>
            <a:spLocks noGrp="1"/>
          </p:cNvSpPr>
          <p:nvPr>
            <p:ph idx="1"/>
          </p:nvPr>
        </p:nvSpPr>
        <p:spPr/>
        <p:txBody>
          <a:bodyPr/>
          <a:lstStyle/>
          <a:p>
            <a:r>
              <a:rPr lang="en-US" dirty="0" smtClean="0"/>
              <a:t>Increasing role of NGOs in Primary health care </a:t>
            </a:r>
          </a:p>
          <a:p>
            <a:r>
              <a:rPr lang="en-US" dirty="0" smtClean="0"/>
              <a:t>Growing numbers of Physicians trained in different countries and health systems</a:t>
            </a:r>
          </a:p>
          <a:p>
            <a:r>
              <a:rPr lang="en-US" dirty="0" smtClean="0"/>
              <a:t>Foundations of Major hospital structures by NGOs</a:t>
            </a:r>
          </a:p>
          <a:p>
            <a:r>
              <a:rPr lang="en-US" dirty="0" smtClean="0"/>
              <a:t>Ascending Role Of Makassed Hospital as referral center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Makassed Hospital 1985-..</a:t>
            </a:r>
            <a:endParaRPr lang="en-US" dirty="0"/>
          </a:p>
        </p:txBody>
      </p:sp>
      <p:sp>
        <p:nvSpPr>
          <p:cNvPr id="3" name="Content Placeholder 2"/>
          <p:cNvSpPr>
            <a:spLocks noGrp="1"/>
          </p:cNvSpPr>
          <p:nvPr>
            <p:ph idx="1"/>
          </p:nvPr>
        </p:nvSpPr>
        <p:spPr>
          <a:xfrm>
            <a:off x="457200" y="2057401"/>
            <a:ext cx="8229600" cy="3733800"/>
          </a:xfrm>
        </p:spPr>
        <p:txBody>
          <a:bodyPr>
            <a:normAutofit/>
          </a:bodyPr>
          <a:lstStyle/>
          <a:p>
            <a:r>
              <a:rPr lang="en-US" dirty="0" smtClean="0"/>
              <a:t>Visionary administration </a:t>
            </a:r>
            <a:r>
              <a:rPr lang="en-US" b="1" dirty="0" smtClean="0"/>
              <a:t>Late Mr. M Hebeya</a:t>
            </a:r>
          </a:p>
          <a:p>
            <a:r>
              <a:rPr lang="en-US" dirty="0" smtClean="0"/>
              <a:t>Active minority of specialist against all odds</a:t>
            </a:r>
          </a:p>
          <a:p>
            <a:r>
              <a:rPr lang="en-US" dirty="0" smtClean="0"/>
              <a:t>Foundation of the first Residency Program</a:t>
            </a:r>
          </a:p>
          <a:p>
            <a:r>
              <a:rPr lang="en-US" dirty="0" smtClean="0"/>
              <a:t>Publications in international medical journals</a:t>
            </a:r>
          </a:p>
          <a:p>
            <a:r>
              <a:rPr lang="en-US" dirty="0" smtClean="0"/>
              <a:t>The emergence of the faculty of Medicine</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499</Words>
  <Application>Microsoft Office PowerPoint</Application>
  <PresentationFormat>On-screen Show (4:3)</PresentationFormat>
  <Paragraphs>87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MEDICAL EDUCATION IN PALESTINE PAST PRESENT AND FUTURE </vt:lpstr>
      <vt:lpstr>1900-1950</vt:lpstr>
      <vt:lpstr>Palestinian Arab Medical Association</vt:lpstr>
      <vt:lpstr>Slide 4</vt:lpstr>
      <vt:lpstr>Slide 5</vt:lpstr>
      <vt:lpstr>Augusta Victoria Hospital 1945-1967</vt:lpstr>
      <vt:lpstr>Augusta Victoria Hospital 1945-1970</vt:lpstr>
      <vt:lpstr>1970-1985</vt:lpstr>
      <vt:lpstr>Makassed Hospital 1985-..</vt:lpstr>
      <vt:lpstr>Palestinian faculty of Medicine</vt:lpstr>
      <vt:lpstr>Palestinian Medical council</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EDUCATION IN PALESTINE PAST PRESENT AND FUTURE </dc:title>
  <dc:creator>BIS</dc:creator>
  <cp:lastModifiedBy>BIS</cp:lastModifiedBy>
  <cp:revision>10</cp:revision>
  <dcterms:created xsi:type="dcterms:W3CDTF">2006-08-16T00:00:00Z</dcterms:created>
  <dcterms:modified xsi:type="dcterms:W3CDTF">2008-11-12T09:48:39Z</dcterms:modified>
</cp:coreProperties>
</file>